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47"/>
  </p:notesMasterIdLst>
  <p:handoutMasterIdLst>
    <p:handoutMasterId r:id="rId48"/>
  </p:handoutMasterIdLst>
  <p:sldIdLst>
    <p:sldId id="326" r:id="rId5"/>
    <p:sldId id="557" r:id="rId6"/>
    <p:sldId id="694" r:id="rId7"/>
    <p:sldId id="558" r:id="rId8"/>
    <p:sldId id="559" r:id="rId9"/>
    <p:sldId id="947" r:id="rId10"/>
    <p:sldId id="949" r:id="rId11"/>
    <p:sldId id="950" r:id="rId12"/>
    <p:sldId id="918" r:id="rId13"/>
    <p:sldId id="951" r:id="rId14"/>
    <p:sldId id="975" r:id="rId15"/>
    <p:sldId id="952" r:id="rId16"/>
    <p:sldId id="953" r:id="rId17"/>
    <p:sldId id="954" r:id="rId18"/>
    <p:sldId id="955" r:id="rId19"/>
    <p:sldId id="956" r:id="rId20"/>
    <p:sldId id="976" r:id="rId21"/>
    <p:sldId id="957" r:id="rId22"/>
    <p:sldId id="958" r:id="rId23"/>
    <p:sldId id="959" r:id="rId24"/>
    <p:sldId id="960" r:id="rId25"/>
    <p:sldId id="961" r:id="rId26"/>
    <p:sldId id="962" r:id="rId27"/>
    <p:sldId id="963" r:id="rId28"/>
    <p:sldId id="965" r:id="rId29"/>
    <p:sldId id="977" r:id="rId30"/>
    <p:sldId id="978" r:id="rId31"/>
    <p:sldId id="979" r:id="rId32"/>
    <p:sldId id="964" r:id="rId33"/>
    <p:sldId id="966" r:id="rId34"/>
    <p:sldId id="967" r:id="rId35"/>
    <p:sldId id="968" r:id="rId36"/>
    <p:sldId id="969" r:id="rId37"/>
    <p:sldId id="970" r:id="rId38"/>
    <p:sldId id="974" r:id="rId39"/>
    <p:sldId id="981" r:id="rId40"/>
    <p:sldId id="982" r:id="rId41"/>
    <p:sldId id="971" r:id="rId42"/>
    <p:sldId id="972" r:id="rId43"/>
    <p:sldId id="945" r:id="rId44"/>
    <p:sldId id="946" r:id="rId45"/>
    <p:sldId id="86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B02"/>
    <a:srgbClr val="66A61E"/>
    <a:srgbClr val="E7298A"/>
    <a:srgbClr val="7570B3"/>
    <a:srgbClr val="D95F02"/>
    <a:srgbClr val="1B9E77"/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0" autoAdjust="0"/>
    <p:restoredTop sz="94762" autoAdjust="0"/>
  </p:normalViewPr>
  <p:slideViewPr>
    <p:cSldViewPr snapToGrid="0" snapToObjects="1">
      <p:cViewPr>
        <p:scale>
          <a:sx n="90" d="100"/>
          <a:sy n="90" d="100"/>
        </p:scale>
        <p:origin x="-200" y="-80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michael.jepson\My%20Documents\My%20Data%20Files\Data%20files\Soc%20Ind%20Project\Indicators\Final%20Analysis\ALL_NE_SESate_Final_2011.xls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9775456639349"/>
          <c:y val="0.196524278215223"/>
          <c:w val="0.456240398521613"/>
          <c:h val="0.69861811023622"/>
        </c:manualLayout>
      </c:layout>
      <c:radarChart>
        <c:radarStyle val="marker"/>
        <c:varyColors val="0"/>
        <c:ser>
          <c:idx val="0"/>
          <c:order val="0"/>
          <c:tx>
            <c:strRef>
              <c:f>'Cluster Communities'!$EK$1</c:f>
              <c:strCache>
                <c:ptCount val="1"/>
                <c:pt idx="0">
                  <c:v>Commercial Engagement Index</c:v>
                </c:pt>
              </c:strCache>
            </c:strRef>
          </c:tx>
          <c:spPr>
            <a:ln w="50800">
              <a:solidFill>
                <a:schemeClr val="accent4">
                  <a:lumMod val="50000"/>
                  <a:lumOff val="50000"/>
                </a:schemeClr>
              </a:solidFill>
            </a:ln>
          </c:spPr>
          <c:cat>
            <c:strRef>
              <c:f>'Cluster Communities'!$C$2:$C$21</c:f>
              <c:strCache>
                <c:ptCount val="20"/>
                <c:pt idx="0">
                  <c:v>Bayou La Batre, AL (32)</c:v>
                </c:pt>
                <c:pt idx="1">
                  <c:v>Orange Beach, AL (20)</c:v>
                </c:pt>
                <c:pt idx="2">
                  <c:v>Marathon, FL (14)</c:v>
                </c:pt>
                <c:pt idx="3">
                  <c:v>St. Marks, FL (33)</c:v>
                </c:pt>
                <c:pt idx="4">
                  <c:v>Cameron, LA (32)</c:v>
                </c:pt>
                <c:pt idx="5">
                  <c:v>Houma, LA (10)</c:v>
                </c:pt>
                <c:pt idx="6">
                  <c:v>Stonington, ME (10)</c:v>
                </c:pt>
                <c:pt idx="7">
                  <c:v>Cushing, ME (4)</c:v>
                </c:pt>
                <c:pt idx="8">
                  <c:v>Ocean City, MD (14))</c:v>
                </c:pt>
                <c:pt idx="9">
                  <c:v>New Bedford, MA (34)</c:v>
                </c:pt>
                <c:pt idx="10">
                  <c:v>Biloxi, MS (14)</c:v>
                </c:pt>
                <c:pt idx="11">
                  <c:v>Gulfport, MS (13)</c:v>
                </c:pt>
                <c:pt idx="12">
                  <c:v>Barnegat Light, NJ (22)</c:v>
                </c:pt>
                <c:pt idx="13">
                  <c:v>Newport, RI (21)</c:v>
                </c:pt>
                <c:pt idx="14">
                  <c:v>Point Judith, RI (22)</c:v>
                </c:pt>
                <c:pt idx="15">
                  <c:v>Seabrook, NH (25)</c:v>
                </c:pt>
                <c:pt idx="16">
                  <c:v>Wanchese, NC (32)</c:v>
                </c:pt>
                <c:pt idx="17">
                  <c:v>Port Aransas, TX (25)</c:v>
                </c:pt>
                <c:pt idx="18">
                  <c:v>Port Arthur, TX (4)</c:v>
                </c:pt>
                <c:pt idx="19">
                  <c:v>Virginia Beach, VA (18)</c:v>
                </c:pt>
              </c:strCache>
            </c:strRef>
          </c:cat>
          <c:val>
            <c:numRef>
              <c:f>'Cluster Communities'!$EK$2:$EK$21</c:f>
              <c:numCache>
                <c:formatCode>#,##0.000</c:formatCode>
                <c:ptCount val="20"/>
                <c:pt idx="0">
                  <c:v>4.278151940319747</c:v>
                </c:pt>
                <c:pt idx="1">
                  <c:v>-0.0567901255780522</c:v>
                </c:pt>
                <c:pt idx="2">
                  <c:v>1.850133667278188</c:v>
                </c:pt>
                <c:pt idx="3">
                  <c:v>0.297406579854065</c:v>
                </c:pt>
                <c:pt idx="4">
                  <c:v>6.51940728222974</c:v>
                </c:pt>
                <c:pt idx="5">
                  <c:v>2.588622756899728</c:v>
                </c:pt>
                <c:pt idx="6">
                  <c:v>3.95079636261659</c:v>
                </c:pt>
                <c:pt idx="7">
                  <c:v>0.427429611513972</c:v>
                </c:pt>
                <c:pt idx="8">
                  <c:v>1.925308306159631</c:v>
                </c:pt>
                <c:pt idx="9">
                  <c:v>26.95257905586459</c:v>
                </c:pt>
                <c:pt idx="10">
                  <c:v>2.052066185716458</c:v>
                </c:pt>
                <c:pt idx="11">
                  <c:v>-0.142364622925536</c:v>
                </c:pt>
                <c:pt idx="12">
                  <c:v>4.4804330259621</c:v>
                </c:pt>
                <c:pt idx="13">
                  <c:v>1.979276054324296</c:v>
                </c:pt>
                <c:pt idx="14">
                  <c:v>8.807265174603791</c:v>
                </c:pt>
                <c:pt idx="15">
                  <c:v>0.849254753542364</c:v>
                </c:pt>
                <c:pt idx="16">
                  <c:v>2.117322908853778</c:v>
                </c:pt>
                <c:pt idx="17">
                  <c:v>0.571783517991879</c:v>
                </c:pt>
                <c:pt idx="18">
                  <c:v>3.483785075627641</c:v>
                </c:pt>
                <c:pt idx="19">
                  <c:v>0.543995646595862</c:v>
                </c:pt>
              </c:numCache>
            </c:numRef>
          </c:val>
        </c:ser>
        <c:ser>
          <c:idx val="1"/>
          <c:order val="1"/>
          <c:tx>
            <c:strRef>
              <c:f>'Cluster Communities'!$EL$1</c:f>
              <c:strCache>
                <c:ptCount val="1"/>
                <c:pt idx="0">
                  <c:v>Commercial Reliance Index</c:v>
                </c:pt>
              </c:strCache>
            </c:strRef>
          </c:tx>
          <c:spPr>
            <a:ln w="50800">
              <a:solidFill>
                <a:srgbClr val="C00000"/>
              </a:solidFill>
              <a:prstDash val="sysDash"/>
            </a:ln>
          </c:spPr>
          <c:marker>
            <c:symbol val="circle"/>
            <c:size val="4"/>
            <c:spPr>
              <a:solidFill>
                <a:srgbClr val="FF0000"/>
              </a:solidFill>
            </c:spPr>
          </c:marker>
          <c:cat>
            <c:strRef>
              <c:f>'Cluster Communities'!$C$2:$C$21</c:f>
              <c:strCache>
                <c:ptCount val="20"/>
                <c:pt idx="0">
                  <c:v>Bayou La Batre, AL (32)</c:v>
                </c:pt>
                <c:pt idx="1">
                  <c:v>Orange Beach, AL (20)</c:v>
                </c:pt>
                <c:pt idx="2">
                  <c:v>Marathon, FL (14)</c:v>
                </c:pt>
                <c:pt idx="3">
                  <c:v>St. Marks, FL (33)</c:v>
                </c:pt>
                <c:pt idx="4">
                  <c:v>Cameron, LA (32)</c:v>
                </c:pt>
                <c:pt idx="5">
                  <c:v>Houma, LA (10)</c:v>
                </c:pt>
                <c:pt idx="6">
                  <c:v>Stonington, ME (10)</c:v>
                </c:pt>
                <c:pt idx="7">
                  <c:v>Cushing, ME (4)</c:v>
                </c:pt>
                <c:pt idx="8">
                  <c:v>Ocean City, MD (14))</c:v>
                </c:pt>
                <c:pt idx="9">
                  <c:v>New Bedford, MA (34)</c:v>
                </c:pt>
                <c:pt idx="10">
                  <c:v>Biloxi, MS (14)</c:v>
                </c:pt>
                <c:pt idx="11">
                  <c:v>Gulfport, MS (13)</c:v>
                </c:pt>
                <c:pt idx="12">
                  <c:v>Barnegat Light, NJ (22)</c:v>
                </c:pt>
                <c:pt idx="13">
                  <c:v>Newport, RI (21)</c:v>
                </c:pt>
                <c:pt idx="14">
                  <c:v>Point Judith, RI (22)</c:v>
                </c:pt>
                <c:pt idx="15">
                  <c:v>Seabrook, NH (25)</c:v>
                </c:pt>
                <c:pt idx="16">
                  <c:v>Wanchese, NC (32)</c:v>
                </c:pt>
                <c:pt idx="17">
                  <c:v>Port Aransas, TX (25)</c:v>
                </c:pt>
                <c:pt idx="18">
                  <c:v>Port Arthur, TX (4)</c:v>
                </c:pt>
                <c:pt idx="19">
                  <c:v>Virginia Beach, VA (18)</c:v>
                </c:pt>
              </c:strCache>
            </c:strRef>
          </c:cat>
          <c:val>
            <c:numRef>
              <c:f>'Cluster Communities'!$EL$2:$EL$21</c:f>
              <c:numCache>
                <c:formatCode>#,##0.000</c:formatCode>
                <c:ptCount val="20"/>
                <c:pt idx="0">
                  <c:v>4.386758312431883</c:v>
                </c:pt>
                <c:pt idx="1">
                  <c:v>-0.0123462878923382</c:v>
                </c:pt>
                <c:pt idx="2">
                  <c:v>0.565454282124348</c:v>
                </c:pt>
                <c:pt idx="3">
                  <c:v>5.494261241088521</c:v>
                </c:pt>
                <c:pt idx="4">
                  <c:v>6.700957038619077</c:v>
                </c:pt>
                <c:pt idx="5">
                  <c:v>0.727655257179452</c:v>
                </c:pt>
                <c:pt idx="6">
                  <c:v>14.78498746727965</c:v>
                </c:pt>
                <c:pt idx="7">
                  <c:v>1.770637738936976</c:v>
                </c:pt>
                <c:pt idx="8">
                  <c:v>0.579019259538595</c:v>
                </c:pt>
                <c:pt idx="9">
                  <c:v>1.084140550728536</c:v>
                </c:pt>
                <c:pt idx="10">
                  <c:v>-0.0993046502293505</c:v>
                </c:pt>
                <c:pt idx="11">
                  <c:v>-0.252760057470265</c:v>
                </c:pt>
                <c:pt idx="12">
                  <c:v>4.524576497938376</c:v>
                </c:pt>
                <c:pt idx="13">
                  <c:v>0.00073969912867697</c:v>
                </c:pt>
                <c:pt idx="14">
                  <c:v>1.641617600871178</c:v>
                </c:pt>
                <c:pt idx="15">
                  <c:v>0.190736674894878</c:v>
                </c:pt>
                <c:pt idx="16">
                  <c:v>4.020088107229737</c:v>
                </c:pt>
                <c:pt idx="17">
                  <c:v>0.495521312490932</c:v>
                </c:pt>
                <c:pt idx="18">
                  <c:v>0.00847165498164855</c:v>
                </c:pt>
                <c:pt idx="19">
                  <c:v>-0.248699809256852</c:v>
                </c:pt>
              </c:numCache>
            </c:numRef>
          </c:val>
        </c:ser>
        <c:ser>
          <c:idx val="3"/>
          <c:order val="2"/>
          <c:tx>
            <c:strRef>
              <c:f>'Cluster Communities'!$EP$1</c:f>
              <c:strCache>
                <c:ptCount val="1"/>
                <c:pt idx="0">
                  <c:v>1 Std Dev</c:v>
                </c:pt>
              </c:strCache>
            </c:strRef>
          </c:tx>
          <c:spPr>
            <a:ln w="41275">
              <a:solidFill>
                <a:prstClr val="black">
                  <a:alpha val="20000"/>
                </a:prstClr>
              </a:solidFill>
            </a:ln>
          </c:spPr>
          <c:marker>
            <c:symbol val="none"/>
          </c:marker>
          <c:cat>
            <c:strRef>
              <c:f>'Cluster Communities'!$C$2:$C$21</c:f>
              <c:strCache>
                <c:ptCount val="20"/>
                <c:pt idx="0">
                  <c:v>Bayou La Batre, AL (32)</c:v>
                </c:pt>
                <c:pt idx="1">
                  <c:v>Orange Beach, AL (20)</c:v>
                </c:pt>
                <c:pt idx="2">
                  <c:v>Marathon, FL (14)</c:v>
                </c:pt>
                <c:pt idx="3">
                  <c:v>St. Marks, FL (33)</c:v>
                </c:pt>
                <c:pt idx="4">
                  <c:v>Cameron, LA (32)</c:v>
                </c:pt>
                <c:pt idx="5">
                  <c:v>Houma, LA (10)</c:v>
                </c:pt>
                <c:pt idx="6">
                  <c:v>Stonington, ME (10)</c:v>
                </c:pt>
                <c:pt idx="7">
                  <c:v>Cushing, ME (4)</c:v>
                </c:pt>
                <c:pt idx="8">
                  <c:v>Ocean City, MD (14))</c:v>
                </c:pt>
                <c:pt idx="9">
                  <c:v>New Bedford, MA (34)</c:v>
                </c:pt>
                <c:pt idx="10">
                  <c:v>Biloxi, MS (14)</c:v>
                </c:pt>
                <c:pt idx="11">
                  <c:v>Gulfport, MS (13)</c:v>
                </c:pt>
                <c:pt idx="12">
                  <c:v>Barnegat Light, NJ (22)</c:v>
                </c:pt>
                <c:pt idx="13">
                  <c:v>Newport, RI (21)</c:v>
                </c:pt>
                <c:pt idx="14">
                  <c:v>Point Judith, RI (22)</c:v>
                </c:pt>
                <c:pt idx="15">
                  <c:v>Seabrook, NH (25)</c:v>
                </c:pt>
                <c:pt idx="16">
                  <c:v>Wanchese, NC (32)</c:v>
                </c:pt>
                <c:pt idx="17">
                  <c:v>Port Aransas, TX (25)</c:v>
                </c:pt>
                <c:pt idx="18">
                  <c:v>Port Arthur, TX (4)</c:v>
                </c:pt>
                <c:pt idx="19">
                  <c:v>Virginia Beach, VA (18)</c:v>
                </c:pt>
              </c:strCache>
            </c:strRef>
          </c:cat>
          <c:val>
            <c:numRef>
              <c:f>'Cluster Communities'!$EP$2:$EP$21</c:f>
              <c:numCache>
                <c:formatCode>#,##0.0</c:formatCode>
                <c:ptCount val="2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1571096"/>
        <c:axId val="-2141568056"/>
      </c:radarChart>
      <c:catAx>
        <c:axId val="-2141571096"/>
        <c:scaling>
          <c:orientation val="minMax"/>
        </c:scaling>
        <c:delete val="0"/>
        <c:axPos val="b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600" b="0"/>
            </a:pPr>
            <a:endParaRPr lang="en-US"/>
          </a:p>
        </c:txPr>
        <c:crossAx val="-2141568056"/>
        <c:crosses val="autoZero"/>
        <c:auto val="0"/>
        <c:lblAlgn val="ctr"/>
        <c:lblOffset val="100"/>
        <c:noMultiLvlLbl val="0"/>
      </c:catAx>
      <c:valAx>
        <c:axId val="-2141568056"/>
        <c:scaling>
          <c:orientation val="minMax"/>
          <c:min val="-20.0"/>
        </c:scaling>
        <c:delete val="0"/>
        <c:axPos val="l"/>
        <c:majorGridlines/>
        <c:numFmt formatCode="0.0" sourceLinked="0"/>
        <c:majorTickMark val="cross"/>
        <c:minorTickMark val="none"/>
        <c:tickLblPos val="nextTo"/>
        <c:crossAx val="-21415710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0111111098959854"/>
          <c:y val="0.0886682706328375"/>
          <c:w val="0.972223540884794"/>
          <c:h val="0.0687324288193944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 b="1"/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0.54167</cdr:x>
      <cdr:y>0.85556</cdr:y>
    </cdr:from>
    <cdr:to>
      <cdr:x>0.76667</cdr:x>
      <cdr:y>0.86667</cdr:y>
    </cdr:to>
    <cdr:sp macro="" textlink="">
      <cdr:nvSpPr>
        <cdr:cNvPr id="2" name="Left Arrow 1"/>
        <cdr:cNvSpPr/>
      </cdr:nvSpPr>
      <cdr:spPr bwMode="auto">
        <a:xfrm xmlns:a="http://schemas.openxmlformats.org/drawingml/2006/main">
          <a:off x="4953000" y="5867401"/>
          <a:ext cx="2057400" cy="76200"/>
        </a:xfrm>
        <a:prstGeom xmlns:a="http://schemas.openxmlformats.org/drawingml/2006/main" prst="leftArrow">
          <a:avLst/>
        </a:prstGeom>
        <a:solidFill xmlns:a="http://schemas.openxmlformats.org/drawingml/2006/main">
          <a:schemeClr val="accent4"/>
        </a:solidFill>
        <a:ln xmlns:a="http://schemas.openxmlformats.org/drawingml/2006/main" w="9525" cap="flat" cmpd="sng" algn="ctr">
          <a:solidFill>
            <a:sysClr val="windowText" lastClr="0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Arial"/>
              <a:ea typeface="ヒラギノ角ゴ Pro W3"/>
            </a:defRPr>
          </a:lvl1pPr>
          <a:lvl2pPr marL="457200" indent="0">
            <a:defRPr sz="1100">
              <a:latin typeface="Arial"/>
              <a:ea typeface="ヒラギノ角ゴ Pro W3"/>
            </a:defRPr>
          </a:lvl2pPr>
          <a:lvl3pPr marL="914400" indent="0">
            <a:defRPr sz="1100">
              <a:latin typeface="Arial"/>
              <a:ea typeface="ヒラギノ角ゴ Pro W3"/>
            </a:defRPr>
          </a:lvl3pPr>
          <a:lvl4pPr marL="1371600" indent="0">
            <a:defRPr sz="1100">
              <a:latin typeface="Arial"/>
              <a:ea typeface="ヒラギノ角ゴ Pro W3"/>
            </a:defRPr>
          </a:lvl4pPr>
          <a:lvl5pPr marL="1828800" indent="0">
            <a:defRPr sz="1100">
              <a:latin typeface="Arial"/>
              <a:ea typeface="ヒラギノ角ゴ Pro W3"/>
            </a:defRPr>
          </a:lvl5pPr>
          <a:lvl6pPr marL="2286000" indent="0">
            <a:defRPr sz="1100">
              <a:latin typeface="Arial"/>
              <a:ea typeface="ヒラギノ角ゴ Pro W3"/>
            </a:defRPr>
          </a:lvl6pPr>
          <a:lvl7pPr marL="2743200" indent="0">
            <a:defRPr sz="1100">
              <a:latin typeface="Arial"/>
              <a:ea typeface="ヒラギノ角ゴ Pro W3"/>
            </a:defRPr>
          </a:lvl7pPr>
          <a:lvl8pPr marL="3200400" indent="0">
            <a:defRPr sz="1100">
              <a:latin typeface="Arial"/>
              <a:ea typeface="ヒラギノ角ゴ Pro W3"/>
            </a:defRPr>
          </a:lvl8pPr>
          <a:lvl9pPr marL="3657600" indent="0">
            <a:defRPr sz="1100">
              <a:latin typeface="Arial"/>
              <a:ea typeface="ヒラギノ角ゴ Pro W3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0.70833</cdr:x>
      <cdr:y>0.65556</cdr:y>
    </cdr:from>
    <cdr:to>
      <cdr:x>0.89167</cdr:x>
      <cdr:y>0.66667</cdr:y>
    </cdr:to>
    <cdr:sp macro="" textlink="">
      <cdr:nvSpPr>
        <cdr:cNvPr id="4" name="Left Arrow 3"/>
        <cdr:cNvSpPr/>
      </cdr:nvSpPr>
      <cdr:spPr bwMode="auto">
        <a:xfrm xmlns:a="http://schemas.openxmlformats.org/drawingml/2006/main">
          <a:off x="6477001" y="4495801"/>
          <a:ext cx="1676400" cy="76200"/>
        </a:xfrm>
        <a:prstGeom xmlns:a="http://schemas.openxmlformats.org/drawingml/2006/main" prst="leftArrow">
          <a:avLst/>
        </a:prstGeom>
        <a:solidFill xmlns:a="http://schemas.openxmlformats.org/drawingml/2006/main">
          <a:schemeClr val="accent4"/>
        </a:solidFill>
        <a:ln xmlns:a="http://schemas.openxmlformats.org/drawingml/2006/main" w="9525" cap="flat" cmpd="sng" algn="ctr">
          <a:solidFill>
            <a:sysClr val="windowText" lastClr="00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Arial"/>
              <a:ea typeface="ヒラギノ角ゴ Pro W3"/>
            </a:defRPr>
          </a:lvl1pPr>
          <a:lvl2pPr marL="457200" indent="0">
            <a:defRPr sz="1100">
              <a:latin typeface="Arial"/>
              <a:ea typeface="ヒラギノ角ゴ Pro W3"/>
            </a:defRPr>
          </a:lvl2pPr>
          <a:lvl3pPr marL="914400" indent="0">
            <a:defRPr sz="1100">
              <a:latin typeface="Arial"/>
              <a:ea typeface="ヒラギノ角ゴ Pro W3"/>
            </a:defRPr>
          </a:lvl3pPr>
          <a:lvl4pPr marL="1371600" indent="0">
            <a:defRPr sz="1100">
              <a:latin typeface="Arial"/>
              <a:ea typeface="ヒラギノ角ゴ Pro W3"/>
            </a:defRPr>
          </a:lvl4pPr>
          <a:lvl5pPr marL="1828800" indent="0">
            <a:defRPr sz="1100">
              <a:latin typeface="Arial"/>
              <a:ea typeface="ヒラギノ角ゴ Pro W3"/>
            </a:defRPr>
          </a:lvl5pPr>
          <a:lvl6pPr marL="2286000" indent="0">
            <a:defRPr sz="1100">
              <a:latin typeface="Arial"/>
              <a:ea typeface="ヒラギノ角ゴ Pro W3"/>
            </a:defRPr>
          </a:lvl6pPr>
          <a:lvl7pPr marL="2743200" indent="0">
            <a:defRPr sz="1100">
              <a:latin typeface="Arial"/>
              <a:ea typeface="ヒラギノ角ゴ Pro W3"/>
            </a:defRPr>
          </a:lvl7pPr>
          <a:lvl8pPr marL="3200400" indent="0">
            <a:defRPr sz="1100">
              <a:latin typeface="Arial"/>
              <a:ea typeface="ヒラギノ角ゴ Pro W3"/>
            </a:defRPr>
          </a:lvl8pPr>
          <a:lvl9pPr marL="3657600" indent="0">
            <a:defRPr sz="1100">
              <a:latin typeface="Arial"/>
              <a:ea typeface="ヒラギノ角ゴ Pro W3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4/10/15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Are as varied as the fish they catch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Use a variety of gear and vessels to prosecute a fishery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Note sectors, fleets, coops, corporations, etc.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Have a wide range of motives and incentives to fish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Are excellent natural history observers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People who eat fish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Justify catching fish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Can provide a strong market incentive to modify fisher and processor 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behaviour</a:t>
            </a:r>
            <a:endParaRPr lang="en-US" dirty="0" smtClean="0">
              <a:solidFill>
                <a:schemeClr val="bg1"/>
              </a:solidFill>
              <a:latin typeface="Arial" charset="0"/>
            </a:endParaRP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e.g. Eco-Labeling Certified Fish, Taste Preferences, etc.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Pointy-headed geeks who study a wide range of issues associated with fish in a scientific manner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Often involve monitoring, research, and analysis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4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914431-7D65-4839-A40F-9E6713998259}" type="slidenum">
              <a:rPr lang="en-US">
                <a:ea typeface="ヒラギノ角ゴ Pro W3"/>
                <a:cs typeface="ヒラギノ角ゴ Pro W3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smtClean="0"/>
              <a:t>Lecture </a:t>
            </a:r>
            <a:r>
              <a:rPr lang="en-US" sz="2800" b="1" smtClean="0"/>
              <a:t>10</a:t>
            </a:r>
            <a:endParaRPr lang="en-US" sz="2800" b="1" dirty="0" smtClean="0"/>
          </a:p>
          <a:p>
            <a:r>
              <a:rPr lang="en-US" sz="2800" b="1" dirty="0" smtClean="0"/>
              <a:t>Socioeconomic considerations for EBFM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Link’s Three Pillars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257800" y="1524000"/>
            <a:ext cx="3886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2. Assessing [Ecosystem] </a:t>
            </a:r>
            <a:r>
              <a:rPr lang="en-US" sz="2800" u="sng" dirty="0">
                <a:solidFill>
                  <a:srgbClr val="1F497D"/>
                </a:solidFill>
              </a:rPr>
              <a:t>Status</a:t>
            </a:r>
            <a:r>
              <a:rPr lang="en-US" sz="2800" dirty="0">
                <a:solidFill>
                  <a:srgbClr val="1F497D"/>
                </a:solidFill>
              </a:rPr>
              <a:t> (</a:t>
            </a:r>
            <a:r>
              <a:rPr lang="en-US" sz="2800" dirty="0" smtClean="0">
                <a:solidFill>
                  <a:srgbClr val="1F497D"/>
                </a:solidFill>
              </a:rPr>
              <a:t>Multivariate metrics</a:t>
            </a:r>
            <a:r>
              <a:rPr lang="en-US" sz="2800" dirty="0">
                <a:solidFill>
                  <a:srgbClr val="1F497D"/>
                </a:solidFill>
              </a:rPr>
              <a:t>)</a:t>
            </a:r>
          </a:p>
        </p:txBody>
      </p:sp>
      <p:pic>
        <p:nvPicPr>
          <p:cNvPr id="6" name="Picture 4" descr="anempires_1653_190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800600"/>
            <a:ext cx="8921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JerashCardo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1625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828800" y="1524000"/>
            <a:ext cx="3048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1. Goal Setting (Priorities &amp; </a:t>
            </a:r>
            <a:r>
              <a:rPr lang="en-US" sz="2800" u="sng" dirty="0">
                <a:solidFill>
                  <a:srgbClr val="1F497D"/>
                </a:solidFill>
              </a:rPr>
              <a:t>Allocation</a:t>
            </a:r>
            <a:r>
              <a:rPr lang="en-US" sz="2800" dirty="0">
                <a:solidFill>
                  <a:srgbClr val="1F497D"/>
                </a:solidFill>
              </a:rPr>
              <a:t> of Biomass)</a:t>
            </a:r>
            <a:endParaRPr lang="en-US" sz="2800" u="sng" dirty="0">
              <a:solidFill>
                <a:srgbClr val="1F497D"/>
              </a:solidFill>
            </a:endParaRPr>
          </a:p>
        </p:txBody>
      </p:sp>
      <p:pic>
        <p:nvPicPr>
          <p:cNvPr id="9" name="Picture 7" descr="UmmQaisDecumanus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925327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76288" y="5181600"/>
            <a:ext cx="32527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tx2"/>
                </a:solidFill>
              </a:rPr>
              <a:t>3. Achieving [Ecosystem] Goals (Management </a:t>
            </a:r>
            <a:r>
              <a:rPr lang="en-US" sz="2800" u="sng" dirty="0">
                <a:solidFill>
                  <a:schemeClr val="tx2"/>
                </a:solidFill>
              </a:rPr>
              <a:t>Tools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Up Arrow 2"/>
          <p:cNvSpPr/>
          <p:nvPr/>
        </p:nvSpPr>
        <p:spPr>
          <a:xfrm>
            <a:off x="7224888" y="5181600"/>
            <a:ext cx="620889" cy="818444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5777" y="6124222"/>
            <a:ext cx="273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Biological emphasis</a:t>
            </a:r>
            <a:endParaRPr lang="en-US" sz="2000" dirty="0"/>
          </a:p>
        </p:txBody>
      </p:sp>
      <p:sp>
        <p:nvSpPr>
          <p:cNvPr id="11" name="Up Arrow 10"/>
          <p:cNvSpPr/>
          <p:nvPr/>
        </p:nvSpPr>
        <p:spPr>
          <a:xfrm>
            <a:off x="2452508" y="3339882"/>
            <a:ext cx="620889" cy="818444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10800000">
            <a:off x="2452509" y="4587616"/>
            <a:ext cx="620889" cy="818444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8387" y="4159831"/>
            <a:ext cx="4270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Socio-economics needs to be explicit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69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Socio-economic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easily take up a whole course </a:t>
            </a:r>
            <a:br>
              <a:rPr lang="en-US" dirty="0" smtClean="0"/>
            </a:br>
            <a:r>
              <a:rPr lang="en-US" dirty="0" smtClean="0"/>
              <a:t> (or several)</a:t>
            </a:r>
          </a:p>
          <a:p>
            <a:r>
              <a:rPr lang="en-US" dirty="0" smtClean="0"/>
              <a:t>Plug for Marine Resource Economics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 err="1" smtClean="0"/>
              <a:t>Georgianna</a:t>
            </a:r>
            <a:r>
              <a:rPr lang="en-US" dirty="0" smtClean="0"/>
              <a:t> &amp; Walden)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Ownership</a:t>
            </a:r>
            <a:endParaRPr lang="en-US" dirty="0"/>
          </a:p>
          <a:p>
            <a:r>
              <a:rPr lang="en-US" dirty="0"/>
              <a:t>Who owns the vessels in the fleet?</a:t>
            </a:r>
          </a:p>
          <a:p>
            <a:r>
              <a:rPr lang="en-US" dirty="0"/>
              <a:t>Who owns the resource in the ocean?</a:t>
            </a:r>
          </a:p>
          <a:p>
            <a:r>
              <a:rPr lang="en-US" dirty="0"/>
              <a:t>Who owns access to the resource?</a:t>
            </a:r>
          </a:p>
          <a:p>
            <a:r>
              <a:rPr lang="en-US" dirty="0"/>
              <a:t>Who owns the ecosystem supporting the targeted resource?</a:t>
            </a:r>
          </a:p>
          <a:p>
            <a:endParaRPr lang="en-US" dirty="0"/>
          </a:p>
        </p:txBody>
      </p:sp>
      <p:pic>
        <p:nvPicPr>
          <p:cNvPr id="4" name="Picture 4" descr="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4346350"/>
            <a:ext cx="3629025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2667" y="4656667"/>
            <a:ext cx="4465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Hot topics/ issues: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* ‘Tragedy of the commons’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* Catch shares (Individual Transferable Quotas)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Value</a:t>
            </a:r>
            <a:endParaRPr lang="en-US" dirty="0"/>
          </a:p>
          <a:p>
            <a:r>
              <a:rPr lang="en-US" dirty="0"/>
              <a:t>What is the value of vessels, gear, equipment, etc. in the fleet?</a:t>
            </a:r>
          </a:p>
          <a:p>
            <a:r>
              <a:rPr lang="en-US" dirty="0"/>
              <a:t>What is the value of the resource in the ocean, caught, and landed?</a:t>
            </a:r>
          </a:p>
          <a:p>
            <a:r>
              <a:rPr lang="en-US" dirty="0"/>
              <a:t>What is the value of access to the resource?</a:t>
            </a:r>
          </a:p>
          <a:p>
            <a:r>
              <a:rPr lang="en-US" dirty="0"/>
              <a:t>What is the value of the ecosystem (goods and services) supporting the targeted resource?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3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Value</a:t>
            </a:r>
            <a:endParaRPr lang="en-US" dirty="0"/>
          </a:p>
          <a:p>
            <a:r>
              <a:rPr lang="en-US" dirty="0"/>
              <a:t>What is the value of the resource in the ocean, caught, and landed?  OK…</a:t>
            </a:r>
          </a:p>
          <a:p>
            <a:r>
              <a:rPr lang="en-US" dirty="0"/>
              <a:t>What are the market forces and dynamics that influence the value of a resource?</a:t>
            </a:r>
          </a:p>
          <a:p>
            <a:endParaRPr lang="en-US" dirty="0"/>
          </a:p>
        </p:txBody>
      </p:sp>
      <p:pic>
        <p:nvPicPr>
          <p:cNvPr id="4" name="Picture 4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01887"/>
            <a:ext cx="3857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1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Value</a:t>
            </a:r>
            <a:endParaRPr lang="en-US" dirty="0"/>
          </a:p>
          <a:p>
            <a:r>
              <a:rPr lang="en-US" dirty="0"/>
              <a:t>What is the value of the ecosystem (goods and services) supporting the targeted resource?  OK…</a:t>
            </a:r>
          </a:p>
          <a:p>
            <a:r>
              <a:rPr lang="en-US" dirty="0"/>
              <a:t>How do you calculate such valuation schemes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Valuation of Ecosystem Services</a:t>
            </a:r>
            <a:endParaRPr lang="en-US" dirty="0"/>
          </a:p>
          <a:p>
            <a:pPr lvl="1"/>
            <a:r>
              <a:rPr lang="en-US" dirty="0" smtClean="0"/>
              <a:t>Non-monetary valuation as well as $$$</a:t>
            </a:r>
          </a:p>
          <a:p>
            <a:pPr lvl="1"/>
            <a:r>
              <a:rPr lang="en-US" dirty="0" smtClean="0"/>
              <a:t>Willingness to pay</a:t>
            </a:r>
          </a:p>
          <a:p>
            <a:pPr lvl="2"/>
            <a:r>
              <a:rPr lang="en-US" dirty="0" smtClean="0"/>
              <a:t>Stated preference &amp; Implied 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Cost</a:t>
            </a:r>
            <a:endParaRPr lang="en-US" dirty="0"/>
          </a:p>
          <a:p>
            <a:r>
              <a:rPr lang="en-US" dirty="0"/>
              <a:t>What is the cost of vessels, gear, equipment, etc. in the fleet?</a:t>
            </a:r>
          </a:p>
          <a:p>
            <a:r>
              <a:rPr lang="en-US" dirty="0"/>
              <a:t>What is the cost of fuel to catch the resources?</a:t>
            </a:r>
          </a:p>
          <a:p>
            <a:r>
              <a:rPr lang="en-US" dirty="0"/>
              <a:t>What is the cost to the buyers, processors and suppliers to get the catch to the market?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3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0 at 9.3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11" y="3123364"/>
            <a:ext cx="6124222" cy="3565304"/>
          </a:xfrm>
          <a:prstGeom prst="rect">
            <a:avLst/>
          </a:prstGeom>
        </p:spPr>
      </p:pic>
      <p:pic>
        <p:nvPicPr>
          <p:cNvPr id="6" name="Picture 5" descr="Screen Shot 2015-04-10 at 9.35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67" y="-310442"/>
            <a:ext cx="3492500" cy="3567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5444" y="6434668"/>
            <a:ext cx="692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Lam, V. W. Y</a:t>
            </a:r>
            <a:r>
              <a:rPr lang="en-US" dirty="0" smtClean="0"/>
              <a:t>. et al. 2011</a:t>
            </a:r>
            <a:r>
              <a:rPr lang="en-US" dirty="0"/>
              <a:t>. </a:t>
            </a:r>
            <a:r>
              <a:rPr lang="en-US" dirty="0" smtClean="0"/>
              <a:t>ICES </a:t>
            </a:r>
            <a:r>
              <a:rPr lang="en-US" dirty="0"/>
              <a:t>Journal of Marine Science, 68: 1996–2004.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Cost</a:t>
            </a:r>
            <a:endParaRPr lang="en-US" dirty="0"/>
          </a:p>
          <a:p>
            <a:r>
              <a:rPr lang="en-US" dirty="0"/>
              <a:t>What is the cost to the resource in the ocean?</a:t>
            </a:r>
          </a:p>
          <a:p>
            <a:r>
              <a:rPr lang="en-US" dirty="0"/>
              <a:t>What is the cost to the ecosystem (goods and services) supporting the targeted resource?</a:t>
            </a:r>
          </a:p>
          <a:p>
            <a:r>
              <a:rPr lang="en-US" dirty="0"/>
              <a:t>How much foregone yield is there due to overfishing, </a:t>
            </a:r>
            <a:r>
              <a:rPr lang="en-US" dirty="0" err="1"/>
              <a:t>bycatch</a:t>
            </a:r>
            <a:r>
              <a:rPr lang="en-US" dirty="0"/>
              <a:t>, etc.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Tradeoff analysis, perhaps using </a:t>
            </a:r>
            <a:r>
              <a:rPr lang="en-US" dirty="0" err="1" smtClean="0"/>
              <a:t>bioeconomic</a:t>
            </a:r>
            <a:r>
              <a:rPr lang="en-US" dirty="0" smtClean="0"/>
              <a:t> modeling approaches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4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Fleet </a:t>
            </a:r>
            <a:r>
              <a:rPr lang="en-US" dirty="0" smtClean="0"/>
              <a:t>Dynamics</a:t>
            </a:r>
            <a:endParaRPr lang="en-US" dirty="0"/>
          </a:p>
          <a:p>
            <a:r>
              <a:rPr lang="en-US" dirty="0"/>
              <a:t>What are the operational costs </a:t>
            </a:r>
            <a:r>
              <a:rPr lang="en-US" dirty="0" smtClean="0"/>
              <a:t>to </a:t>
            </a:r>
            <a:r>
              <a:rPr lang="en-US" dirty="0"/>
              <a:t>the fleet?</a:t>
            </a:r>
          </a:p>
          <a:p>
            <a:r>
              <a:rPr lang="en-US" dirty="0"/>
              <a:t>What are the regulatory and enforcement costs to the fleet?</a:t>
            </a:r>
          </a:p>
          <a:p>
            <a:r>
              <a:rPr lang="en-US" dirty="0"/>
              <a:t>What are the logistical factors facing the fleet on a broad time </a:t>
            </a:r>
            <a:r>
              <a:rPr lang="en-US" dirty="0" smtClean="0"/>
              <a:t>scale </a:t>
            </a:r>
            <a:r>
              <a:rPr lang="en-US" dirty="0"/>
              <a:t>(e.g. distance to fish, fishing ground hazards/hangs/snags, weather delays, etc.)?</a:t>
            </a:r>
          </a:p>
          <a:p>
            <a:r>
              <a:rPr lang="en-US" dirty="0"/>
              <a:t>What are the ecosystem considerations influencing where a fleet fishes?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2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Integrated Ecosystem Assessments</a:t>
            </a:r>
          </a:p>
          <a:p>
            <a:r>
              <a:rPr lang="en-US" dirty="0" smtClean="0"/>
              <a:t>Risk Assessment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Optimality</a:t>
            </a:r>
            <a:endParaRPr lang="en-US" dirty="0"/>
          </a:p>
          <a:p>
            <a:r>
              <a:rPr lang="en-US" dirty="0"/>
              <a:t>When, </a:t>
            </a:r>
            <a:r>
              <a:rPr lang="en-US" dirty="0" smtClean="0"/>
              <a:t>where, </a:t>
            </a:r>
            <a:r>
              <a:rPr lang="en-US" dirty="0"/>
              <a:t>and what is the optimal amount of resource, and resource </a:t>
            </a:r>
            <a:r>
              <a:rPr lang="en-US" dirty="0" smtClean="0"/>
              <a:t>species </a:t>
            </a:r>
            <a:r>
              <a:rPr lang="en-US" dirty="0"/>
              <a:t>mix, to catch that balances:</a:t>
            </a:r>
          </a:p>
          <a:p>
            <a:pPr lvl="1"/>
            <a:r>
              <a:rPr lang="en-US" dirty="0"/>
              <a:t>A minimization of cost</a:t>
            </a:r>
          </a:p>
          <a:p>
            <a:pPr lvl="1"/>
            <a:r>
              <a:rPr lang="en-US" dirty="0"/>
              <a:t>A minimization of deleterious ecosystem effects</a:t>
            </a:r>
          </a:p>
          <a:p>
            <a:pPr lvl="1"/>
            <a:r>
              <a:rPr lang="en-US" dirty="0"/>
              <a:t>A maximization of profit</a:t>
            </a:r>
          </a:p>
          <a:p>
            <a:r>
              <a:rPr lang="en-US" dirty="0"/>
              <a:t>Optimization schemes </a:t>
            </a:r>
            <a:r>
              <a:rPr lang="en-US" dirty="0" smtClean="0"/>
              <a:t>are a challenge.</a:t>
            </a:r>
            <a:endParaRPr lang="en-US" dirty="0"/>
          </a:p>
          <a:p>
            <a:r>
              <a:rPr lang="en-US" dirty="0" smtClean="0">
                <a:solidFill>
                  <a:srgbClr val="C0504D"/>
                </a:solidFill>
              </a:rPr>
              <a:t>Can we expect that people behave optimally?</a:t>
            </a:r>
            <a:endParaRPr lang="en-US" dirty="0">
              <a:solidFill>
                <a:srgbClr val="C0504D"/>
              </a:solidFill>
            </a:endParaRPr>
          </a:p>
          <a:p>
            <a:r>
              <a:rPr lang="en-US" dirty="0" smtClean="0">
                <a:solidFill>
                  <a:srgbClr val="C0504D"/>
                </a:solidFill>
              </a:rPr>
              <a:t>Should we given our uncertainty?</a:t>
            </a: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1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Risk</a:t>
            </a:r>
            <a:endParaRPr lang="en-US" dirty="0"/>
          </a:p>
          <a:p>
            <a:r>
              <a:rPr lang="en-US" dirty="0"/>
              <a:t>When, </a:t>
            </a:r>
            <a:r>
              <a:rPr lang="en-US" dirty="0" smtClean="0"/>
              <a:t>where, </a:t>
            </a:r>
            <a:r>
              <a:rPr lang="en-US" dirty="0"/>
              <a:t>and what is the appropriate amount of resource, and resource </a:t>
            </a:r>
            <a:r>
              <a:rPr lang="en-US" dirty="0" smtClean="0"/>
              <a:t>species mix</a:t>
            </a:r>
            <a:r>
              <a:rPr lang="en-US" dirty="0"/>
              <a:t>, to catch that balances:</a:t>
            </a:r>
          </a:p>
          <a:p>
            <a:pPr lvl="1"/>
            <a:r>
              <a:rPr lang="en-US" dirty="0"/>
              <a:t>A maximization of limiting </a:t>
            </a:r>
            <a:r>
              <a:rPr lang="en-US" dirty="0" smtClean="0"/>
              <a:t>deleterious</a:t>
            </a:r>
            <a:br>
              <a:rPr lang="en-US" dirty="0" smtClean="0"/>
            </a:br>
            <a:r>
              <a:rPr lang="en-US" dirty="0" smtClean="0"/>
              <a:t>ecosystem </a:t>
            </a:r>
            <a:r>
              <a:rPr lang="en-US" dirty="0"/>
              <a:t>effects</a:t>
            </a:r>
          </a:p>
          <a:p>
            <a:pPr lvl="1"/>
            <a:r>
              <a:rPr lang="en-US" dirty="0"/>
              <a:t>A minimization of losing profit</a:t>
            </a:r>
          </a:p>
          <a:p>
            <a:r>
              <a:rPr lang="en-US" dirty="0"/>
              <a:t>In such a manner that accounts for </a:t>
            </a:r>
            <a:r>
              <a:rPr lang="en-US" dirty="0" smtClean="0"/>
              <a:t>risk. </a:t>
            </a:r>
            <a:r>
              <a:rPr lang="en-US" dirty="0"/>
              <a:t>(formal </a:t>
            </a:r>
            <a:r>
              <a:rPr lang="en-US" dirty="0" smtClean="0"/>
              <a:t>Risk Assessments </a:t>
            </a:r>
            <a:r>
              <a:rPr lang="en-US" dirty="0"/>
              <a:t>helpful)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5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Incentives – understanding drivers of behavior</a:t>
            </a:r>
            <a:endParaRPr lang="en-US" dirty="0"/>
          </a:p>
          <a:p>
            <a:r>
              <a:rPr lang="en-US" dirty="0"/>
              <a:t>What motivates fishers to fish?</a:t>
            </a:r>
          </a:p>
          <a:p>
            <a:r>
              <a:rPr lang="en-US" dirty="0"/>
              <a:t>What motivates fishers to fish in different locales, using different gears, targeting different spp., at different rates, etc.</a:t>
            </a:r>
          </a:p>
          <a:p>
            <a:r>
              <a:rPr lang="en-US" dirty="0"/>
              <a:t>What motivates fishers to behave in certain ways that are risk prone, </a:t>
            </a:r>
            <a:br>
              <a:rPr lang="en-US" dirty="0"/>
            </a:br>
            <a:r>
              <a:rPr lang="en-US" dirty="0" smtClean="0"/>
              <a:t>averse </a:t>
            </a:r>
            <a:r>
              <a:rPr lang="en-US" dirty="0"/>
              <a:t>or neutral?</a:t>
            </a:r>
          </a:p>
          <a:p>
            <a:r>
              <a:rPr lang="en-US" dirty="0" smtClean="0"/>
              <a:t>Ask the same questions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of fisheries managers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11" y="4393974"/>
            <a:ext cx="355282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2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Incentives</a:t>
            </a:r>
            <a:endParaRPr lang="en-US" dirty="0"/>
          </a:p>
          <a:p>
            <a:r>
              <a:rPr lang="en-US" dirty="0"/>
              <a:t>What incentives are there for fishers (and fisheries managers) to be precautionary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…to be conservative with respect to catch?</a:t>
            </a:r>
          </a:p>
          <a:p>
            <a:pPr marL="0" indent="0">
              <a:buNone/>
            </a:pPr>
            <a:r>
              <a:rPr lang="en-US" dirty="0"/>
              <a:t>	…to account for ecosystem considerations?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504D"/>
                </a:solidFill>
              </a:rPr>
              <a:t>Some argue that market-based schemes designed to create incentives are the most effective solutions.</a:t>
            </a: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54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Subsidies</a:t>
            </a:r>
            <a:endParaRPr lang="en-US" dirty="0"/>
          </a:p>
          <a:p>
            <a:r>
              <a:rPr lang="en-US" dirty="0"/>
              <a:t>How much of a fishery is </a:t>
            </a:r>
            <a:r>
              <a:rPr lang="en-US" dirty="0" smtClean="0"/>
              <a:t>ultimately </a:t>
            </a:r>
            <a:r>
              <a:rPr lang="en-US" dirty="0"/>
              <a:t>subsidized (beyond market considerations) by government assistance?</a:t>
            </a:r>
          </a:p>
          <a:p>
            <a:r>
              <a:rPr lang="en-US" dirty="0" smtClean="0"/>
              <a:t>Mostly all are </a:t>
            </a:r>
            <a:r>
              <a:rPr lang="en-US" dirty="0"/>
              <a:t>to some degree</a:t>
            </a:r>
          </a:p>
          <a:p>
            <a:r>
              <a:rPr lang="en-US" dirty="0"/>
              <a:t>How much of fisheries science is subsidized beyond a fraction of the total value of a fishery and/or its supporting ecosystem?</a:t>
            </a:r>
          </a:p>
          <a:p>
            <a:r>
              <a:rPr lang="en-US" dirty="0"/>
              <a:t>How much does it cost to execute the management process?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Portfolio approaches to asset management assess the </a:t>
            </a:r>
            <a:r>
              <a:rPr lang="en-US" dirty="0" smtClean="0"/>
              <a:t>tradeoff between </a:t>
            </a:r>
            <a:r>
              <a:rPr lang="en-US" dirty="0"/>
              <a:t>expected risk (variance) and return, where return </a:t>
            </a:r>
            <a:r>
              <a:rPr lang="en-US" dirty="0" smtClean="0"/>
              <a:t>on the </a:t>
            </a:r>
            <a:r>
              <a:rPr lang="en-US" dirty="0"/>
              <a:t>portfolio (</a:t>
            </a:r>
            <a:r>
              <a:rPr lang="en-US" dirty="0" err="1"/>
              <a:t>lP</a:t>
            </a:r>
            <a:r>
              <a:rPr lang="en-US" dirty="0"/>
              <a:t>) is the sum of total available returns on each </a:t>
            </a:r>
            <a:r>
              <a:rPr lang="en-US" dirty="0" smtClean="0"/>
              <a:t>asset.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(Halpern et al. 2011)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Or, “Don’t put all your eggs in one basket.”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5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chemeClr val="accent1"/>
                </a:solidFill>
              </a:rPr>
              <a:t>Portfolio theory: flexibility in species substitution can decrease variance in revenue (</a:t>
            </a:r>
            <a:r>
              <a:rPr lang="en-US" sz="3200" dirty="0" err="1" smtClean="0">
                <a:solidFill>
                  <a:schemeClr val="accent1"/>
                </a:solidFill>
              </a:rPr>
              <a:t>Sanchirico</a:t>
            </a:r>
            <a:r>
              <a:rPr lang="en-US" sz="3200" dirty="0" smtClean="0">
                <a:solidFill>
                  <a:schemeClr val="accent1"/>
                </a:solidFill>
              </a:rPr>
              <a:t> et al. 2005)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Screen Shot 2015-04-10 at 9.4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1" y="1260047"/>
            <a:ext cx="6592711" cy="55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10 at 9.45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0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10 at 9.51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44" y="1734256"/>
            <a:ext cx="7137400" cy="2755900"/>
          </a:xfrm>
          <a:prstGeom prst="rect">
            <a:avLst/>
          </a:prstGeom>
        </p:spPr>
      </p:pic>
      <p:pic>
        <p:nvPicPr>
          <p:cNvPr id="4" name="Picture 3" descr="Screen Shot 2015-04-10 at 9.4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8" y="4388592"/>
            <a:ext cx="7013222" cy="22577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excellent papers on this subject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1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Summary</a:t>
            </a:r>
            <a:endParaRPr lang="en-US" dirty="0"/>
          </a:p>
          <a:p>
            <a:r>
              <a:rPr lang="en-US" dirty="0" smtClean="0"/>
              <a:t>Economics </a:t>
            </a:r>
            <a:r>
              <a:rPr lang="en-US" dirty="0"/>
              <a:t>is more than just $$</a:t>
            </a:r>
            <a:r>
              <a:rPr lang="en-US" dirty="0" smtClean="0"/>
              <a:t>$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it’s really about human behavior)</a:t>
            </a:r>
          </a:p>
          <a:p>
            <a:r>
              <a:rPr lang="en-US" dirty="0"/>
              <a:t>Some of the key observations is to take a “portfolio” </a:t>
            </a:r>
            <a:r>
              <a:rPr lang="en-US" dirty="0" smtClean="0"/>
              <a:t>approach.</a:t>
            </a:r>
            <a:endParaRPr lang="en-US" dirty="0"/>
          </a:p>
          <a:p>
            <a:r>
              <a:rPr lang="en-US" dirty="0" smtClean="0"/>
              <a:t>Ecosystem </a:t>
            </a:r>
            <a:r>
              <a:rPr lang="en-US" dirty="0"/>
              <a:t>valuation </a:t>
            </a:r>
            <a:r>
              <a:rPr lang="en-US" dirty="0" smtClean="0"/>
              <a:t>is a BIG topic.</a:t>
            </a:r>
          </a:p>
          <a:p>
            <a:r>
              <a:rPr lang="en-US" dirty="0"/>
              <a:t>Need to incorporate ecosystem considerations in discussions of </a:t>
            </a:r>
            <a:r>
              <a:rPr lang="en-US" dirty="0" smtClean="0"/>
              <a:t>economics.</a:t>
            </a:r>
            <a:endParaRPr lang="en-US" dirty="0"/>
          </a:p>
          <a:p>
            <a:r>
              <a:rPr lang="en-US" dirty="0"/>
              <a:t>Need to incorporate economics in discussions of ecosystem </a:t>
            </a:r>
            <a:r>
              <a:rPr lang="en-US" dirty="0" smtClean="0"/>
              <a:t>management.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7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are important in a fishery…</a:t>
            </a:r>
          </a:p>
          <a:p>
            <a:r>
              <a:rPr lang="en-US" dirty="0"/>
              <a:t>Economic considerations</a:t>
            </a:r>
          </a:p>
          <a:p>
            <a:r>
              <a:rPr lang="en-US" dirty="0"/>
              <a:t>Social considerations</a:t>
            </a:r>
          </a:p>
          <a:p>
            <a:pPr lvl="1"/>
            <a:endParaRPr lang="en-US" dirty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Endter</a:t>
            </a:r>
            <a:r>
              <a:rPr lang="en-US" dirty="0" smtClean="0"/>
              <a:t>-Wada et al. 1998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Branch </a:t>
            </a:r>
            <a:r>
              <a:rPr lang="en-US" dirty="0"/>
              <a:t>et al. </a:t>
            </a:r>
            <a:r>
              <a:rPr lang="en-US" dirty="0" smtClean="0"/>
              <a:t>2006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Fulton </a:t>
            </a:r>
            <a:r>
              <a:rPr lang="en-US" dirty="0"/>
              <a:t>et al. </a:t>
            </a:r>
            <a:r>
              <a:rPr lang="en-US" dirty="0" smtClean="0"/>
              <a:t>2011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27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Societal considerations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kind of a fishery is it?</a:t>
            </a:r>
          </a:p>
          <a:p>
            <a:r>
              <a:rPr lang="en-US" dirty="0" smtClean="0"/>
              <a:t>Commercial</a:t>
            </a:r>
          </a:p>
          <a:p>
            <a:r>
              <a:rPr lang="en-US" dirty="0" smtClean="0"/>
              <a:t>Recreational</a:t>
            </a:r>
          </a:p>
          <a:p>
            <a:r>
              <a:rPr lang="en-US" dirty="0" smtClean="0"/>
              <a:t>Artisanal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52800"/>
            <a:ext cx="4286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3812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14033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319563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14600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99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Culture</a:t>
            </a:r>
            <a:endParaRPr lang="en-US" dirty="0"/>
          </a:p>
          <a:p>
            <a:r>
              <a:rPr lang="en-US" dirty="0"/>
              <a:t>How much of the local history is based off of fishing?</a:t>
            </a:r>
          </a:p>
          <a:p>
            <a:r>
              <a:rPr lang="en-US" dirty="0"/>
              <a:t>How much of a local/regional economy is supported by fishing (as a % of total)?</a:t>
            </a:r>
          </a:p>
          <a:p>
            <a:r>
              <a:rPr lang="en-US" dirty="0"/>
              <a:t>How much of a community’s or large group of individual’s identity is based off of fishing or a fishery?</a:t>
            </a:r>
          </a:p>
          <a:p>
            <a:r>
              <a:rPr lang="en-US" dirty="0"/>
              <a:t>How (much) does the local geography, institutions (and names thereof), art, cultural expressions, etc. depict fishing?</a:t>
            </a:r>
          </a:p>
          <a:p>
            <a:pPr marL="457200" lvl="1" indent="0">
              <a:buNone/>
            </a:pPr>
            <a:r>
              <a:rPr lang="en-US" dirty="0" smtClean="0"/>
              <a:t>e.g</a:t>
            </a:r>
            <a:r>
              <a:rPr lang="en-US" dirty="0"/>
              <a:t>., we have Cape Cod, not Cape </a:t>
            </a:r>
            <a:r>
              <a:rPr lang="en-US" dirty="0" err="1"/>
              <a:t>Sculpin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2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Employment</a:t>
            </a:r>
            <a:endParaRPr lang="en-US" dirty="0"/>
          </a:p>
          <a:p>
            <a:r>
              <a:rPr lang="en-US" dirty="0"/>
              <a:t>How many jobs in a locality/region are based off of </a:t>
            </a:r>
            <a:r>
              <a:rPr lang="en-US" dirty="0" smtClean="0"/>
              <a:t>fishing?</a:t>
            </a:r>
            <a:endParaRPr lang="en-US" dirty="0"/>
          </a:p>
          <a:p>
            <a:pPr lvl="1"/>
            <a:r>
              <a:rPr lang="en-US" dirty="0"/>
              <a:t>Directly as fishers, buyers</a:t>
            </a:r>
          </a:p>
          <a:p>
            <a:pPr lvl="1"/>
            <a:r>
              <a:rPr lang="en-US" dirty="0"/>
              <a:t>Indirectly as processors, middlemen, consultants, managers</a:t>
            </a:r>
          </a:p>
          <a:p>
            <a:r>
              <a:rPr lang="en-US" dirty="0"/>
              <a:t>What other employment options are </a:t>
            </a:r>
            <a:r>
              <a:rPr lang="en-US" dirty="0" smtClean="0"/>
              <a:t>available?</a:t>
            </a:r>
            <a:endParaRPr lang="en-US" dirty="0"/>
          </a:p>
          <a:p>
            <a:r>
              <a:rPr lang="en-US" dirty="0"/>
              <a:t>Is entering the fishery sector a viable employment </a:t>
            </a:r>
            <a:r>
              <a:rPr lang="en-US" dirty="0" smtClean="0"/>
              <a:t>option?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34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Power</a:t>
            </a:r>
            <a:endParaRPr lang="en-US" dirty="0"/>
          </a:p>
          <a:p>
            <a:r>
              <a:rPr lang="en-US" dirty="0"/>
              <a:t>Managing (some would say controlling) fisheries influences where a lot of money and jobs </a:t>
            </a:r>
            <a:r>
              <a:rPr lang="en-US" dirty="0" smtClean="0"/>
              <a:t>go.</a:t>
            </a:r>
            <a:endParaRPr lang="en-US" dirty="0"/>
          </a:p>
          <a:p>
            <a:r>
              <a:rPr lang="en-US" dirty="0"/>
              <a:t>Where does the power in a fishery reside?</a:t>
            </a:r>
          </a:p>
          <a:p>
            <a:r>
              <a:rPr lang="en-US" dirty="0"/>
              <a:t>Fishers, processors, managers, conservationists, consumers, enforcement?</a:t>
            </a:r>
          </a:p>
          <a:p>
            <a:pPr lvl="1"/>
            <a:r>
              <a:rPr lang="en-US" dirty="0"/>
              <a:t>Clue, it’s not usually scientists</a:t>
            </a:r>
          </a:p>
          <a:p>
            <a:r>
              <a:rPr lang="en-US" dirty="0"/>
              <a:t>Which individuals in the entire fishery are key players?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2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Worldview</a:t>
            </a:r>
            <a:endParaRPr lang="en-US" dirty="0"/>
          </a:p>
          <a:p>
            <a:r>
              <a:rPr lang="en-US" dirty="0"/>
              <a:t>What is the social ethos </a:t>
            </a:r>
            <a:r>
              <a:rPr lang="en-US" dirty="0" smtClean="0"/>
              <a:t>with respect to  </a:t>
            </a:r>
            <a:r>
              <a:rPr lang="en-US" dirty="0"/>
              <a:t>resource harvesting?</a:t>
            </a:r>
          </a:p>
          <a:p>
            <a:r>
              <a:rPr lang="en-US" dirty="0" smtClean="0"/>
              <a:t>… ecosystem </a:t>
            </a:r>
            <a:r>
              <a:rPr lang="en-US" dirty="0"/>
              <a:t>considerations?</a:t>
            </a:r>
          </a:p>
          <a:p>
            <a:r>
              <a:rPr lang="en-US" dirty="0" smtClean="0"/>
              <a:t>What </a:t>
            </a:r>
            <a:r>
              <a:rPr lang="en-US" dirty="0"/>
              <a:t>is the mix of stakeholders in a region?</a:t>
            </a:r>
          </a:p>
          <a:p>
            <a:endParaRPr lang="en-US" dirty="0"/>
          </a:p>
        </p:txBody>
      </p:sp>
      <p:pic>
        <p:nvPicPr>
          <p:cNvPr id="4" name="Picture 5" descr="hisa-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54525"/>
            <a:ext cx="2887663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77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societal indicators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Societal information has historically been tacked on to the end of process, rather than integrative.</a:t>
            </a:r>
          </a:p>
          <a:p>
            <a:r>
              <a:rPr lang="en-US" sz="3000" dirty="0" smtClean="0"/>
              <a:t>Consequently, a focus on societal impacts, rather than societal factors as drivers.</a:t>
            </a:r>
          </a:p>
          <a:p>
            <a:r>
              <a:rPr lang="en-US" sz="3000" dirty="0" smtClean="0"/>
              <a:t>Indicators other than employment are coming online.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63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Radar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05612657"/>
              </p:ext>
            </p:extLst>
          </p:nvPr>
        </p:nvGraphicFramePr>
        <p:xfrm>
          <a:off x="-1" y="-307507"/>
          <a:ext cx="9144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/>
          <p:cNvSpPr>
            <a:spLocks noGrp="1"/>
          </p:cNvSpPr>
          <p:nvPr/>
        </p:nvSpPr>
        <p:spPr>
          <a:xfrm>
            <a:off x="1073001" y="6169641"/>
            <a:ext cx="8229600" cy="688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Social </a:t>
            </a:r>
            <a:r>
              <a:rPr lang="en-US" dirty="0" smtClean="0"/>
              <a:t>Indicators of Fishing </a:t>
            </a:r>
            <a:r>
              <a:rPr lang="en-US" dirty="0"/>
              <a:t>Community Vulnerability and </a:t>
            </a:r>
            <a:r>
              <a:rPr lang="en-US" dirty="0" smtClean="0"/>
              <a:t>Resilience</a:t>
            </a:r>
          </a:p>
          <a:p>
            <a:r>
              <a:rPr lang="en-US" dirty="0" smtClean="0"/>
              <a:t>Jepson and Jepson (2013) </a:t>
            </a:r>
            <a:r>
              <a:rPr lang="en-US" dirty="0"/>
              <a:t>NOAA </a:t>
            </a:r>
            <a:r>
              <a:rPr lang="en-US" dirty="0" smtClean="0"/>
              <a:t>Tech. Memo. NMFS-F</a:t>
            </a:r>
            <a:r>
              <a:rPr lang="en-US" dirty="0"/>
              <a:t>/</a:t>
            </a:r>
            <a:r>
              <a:rPr lang="en-US" dirty="0" smtClean="0"/>
              <a:t>SPO-129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societal indicators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Societal information has historically been tacked on to the end of process, rather than integrative.</a:t>
            </a:r>
          </a:p>
          <a:p>
            <a:r>
              <a:rPr lang="en-US" dirty="0" smtClean="0"/>
              <a:t>Consequently, a focus on societal impacts, rather than societal factors as drivers.</a:t>
            </a:r>
          </a:p>
          <a:p>
            <a:r>
              <a:rPr lang="en-US" dirty="0" smtClean="0"/>
              <a:t>Indicators other than employment are coming online.</a:t>
            </a:r>
            <a:endParaRPr lang="en-US" dirty="0"/>
          </a:p>
          <a:p>
            <a:r>
              <a:rPr lang="en-US" dirty="0" smtClean="0"/>
              <a:t>Societal information being used to evaluate the effectiveness of programs designed to create incentives for fisheries management (e.g. catch shares).</a:t>
            </a:r>
          </a:p>
          <a:p>
            <a:r>
              <a:rPr lang="en-US" dirty="0" smtClean="0"/>
              <a:t>Social network theory being applied to evaluate how decisions are made within communities, identify actors of influence, fishing choices, etc.</a:t>
            </a:r>
          </a:p>
        </p:txBody>
      </p:sp>
    </p:spTree>
    <p:extLst>
      <p:ext uri="{BB962C8B-B14F-4D97-AF65-F5344CB8AC3E}">
        <p14:creationId xmlns:p14="http://schemas.microsoft.com/office/powerpoint/2010/main" val="1499923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Summary</a:t>
            </a:r>
            <a:endParaRPr lang="en-US" dirty="0"/>
          </a:p>
          <a:p>
            <a:r>
              <a:rPr lang="en-US" dirty="0"/>
              <a:t>May be difficult to quantitatively add </a:t>
            </a:r>
            <a:r>
              <a:rPr lang="en-US" dirty="0" smtClean="0"/>
              <a:t>societal </a:t>
            </a:r>
            <a:r>
              <a:rPr lang="en-US" dirty="0"/>
              <a:t>considerations into Ecosystem </a:t>
            </a:r>
            <a:r>
              <a:rPr lang="en-US" dirty="0" smtClean="0"/>
              <a:t>Models.</a:t>
            </a:r>
            <a:endParaRPr lang="en-US" dirty="0"/>
          </a:p>
          <a:p>
            <a:r>
              <a:rPr lang="en-US" dirty="0"/>
              <a:t>But there are still some </a:t>
            </a:r>
            <a:r>
              <a:rPr lang="en-US" dirty="0" smtClean="0"/>
              <a:t>quantitative methods and indicators.</a:t>
            </a:r>
            <a:endParaRPr lang="en-US" dirty="0"/>
          </a:p>
          <a:p>
            <a:r>
              <a:rPr lang="en-US" dirty="0"/>
              <a:t>However, knowledge of these factors still needed in </a:t>
            </a:r>
            <a:r>
              <a:rPr lang="en-US" dirty="0" smtClean="0"/>
              <a:t>the overall </a:t>
            </a:r>
            <a:r>
              <a:rPr lang="en-US" dirty="0"/>
              <a:t>EBFM </a:t>
            </a:r>
            <a:r>
              <a:rPr lang="en-US" dirty="0" smtClean="0"/>
              <a:t>process.</a:t>
            </a:r>
            <a:endParaRPr lang="en-US" dirty="0"/>
          </a:p>
          <a:p>
            <a:r>
              <a:rPr lang="en-US" dirty="0"/>
              <a:t>Valuable to have stakeholder input that accounts for broader human </a:t>
            </a:r>
            <a:r>
              <a:rPr lang="en-US" dirty="0" smtClean="0"/>
              <a:t>considerations.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considerations for EBFM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Summary</a:t>
            </a:r>
            <a:endParaRPr lang="en-US" dirty="0"/>
          </a:p>
          <a:p>
            <a:r>
              <a:rPr lang="en-US" dirty="0"/>
              <a:t>Need to incorporate ecosystem considerations in discussions of social </a:t>
            </a:r>
            <a:r>
              <a:rPr lang="en-US" dirty="0" smtClean="0"/>
              <a:t>systems.</a:t>
            </a:r>
            <a:endParaRPr lang="en-US" dirty="0"/>
          </a:p>
          <a:p>
            <a:r>
              <a:rPr lang="en-US" dirty="0"/>
              <a:t>Need to incorporate </a:t>
            </a:r>
            <a:r>
              <a:rPr lang="en-US" dirty="0" smtClean="0"/>
              <a:t>societal </a:t>
            </a:r>
            <a:r>
              <a:rPr lang="en-US" dirty="0"/>
              <a:t>considerations in discussions of ecosystem </a:t>
            </a:r>
            <a:r>
              <a:rPr lang="en-US" dirty="0" smtClean="0"/>
              <a:t>management.</a:t>
            </a:r>
            <a:endParaRPr lang="en-US" dirty="0"/>
          </a:p>
          <a:p>
            <a:r>
              <a:rPr lang="en-US" dirty="0"/>
              <a:t>These considerations are, in large part, where different tradeoffs (regarding objectives) </a:t>
            </a:r>
            <a:r>
              <a:rPr lang="en-US" dirty="0" smtClean="0"/>
              <a:t>arise.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3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INFORMATION: </a:t>
            </a:r>
          </a:p>
          <a:p>
            <a:r>
              <a:rPr lang="en-US" dirty="0" smtClean="0"/>
              <a:t>More </a:t>
            </a:r>
            <a:r>
              <a:rPr lang="en-US" dirty="0"/>
              <a:t>“survey” designs &amp; </a:t>
            </a:r>
            <a:r>
              <a:rPr lang="en-US" dirty="0" smtClean="0"/>
              <a:t>applications.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RESEARCH:</a:t>
            </a:r>
          </a:p>
          <a:p>
            <a:r>
              <a:rPr lang="en-US" dirty="0" smtClean="0"/>
              <a:t>How </a:t>
            </a:r>
            <a:r>
              <a:rPr lang="en-US" dirty="0"/>
              <a:t>to do economic valuation of ecosystem “goods and services</a:t>
            </a:r>
            <a:r>
              <a:rPr lang="en-US" dirty="0" smtClean="0"/>
              <a:t>”.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statistical relationships among economic drivers and social and/or biological </a:t>
            </a:r>
            <a:r>
              <a:rPr lang="en-US" dirty="0" smtClean="0"/>
              <a:t>responses.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r>
              <a:rPr lang="en-US" dirty="0" smtClean="0"/>
              <a:t>How </a:t>
            </a:r>
            <a:r>
              <a:rPr lang="en-US" dirty="0"/>
              <a:t>to insert socio-economic considerations into the entire </a:t>
            </a:r>
            <a:r>
              <a:rPr lang="en-US" dirty="0" smtClean="0"/>
              <a:t>management process.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balance social, economic, and conservation/biological objectives?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4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4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Governance and Institutions</a:t>
            </a:r>
          </a:p>
          <a:p>
            <a:endParaRPr lang="en-US" dirty="0" smtClean="0"/>
          </a:p>
          <a:p>
            <a:r>
              <a:rPr lang="en-US" dirty="0" smtClean="0"/>
              <a:t>Discussion on:</a:t>
            </a:r>
          </a:p>
          <a:p>
            <a:pPr lvl="1"/>
            <a:r>
              <a:rPr lang="en-US" dirty="0" err="1" smtClean="0"/>
              <a:t>Costanza</a:t>
            </a:r>
            <a:r>
              <a:rPr lang="en-US" dirty="0" smtClean="0"/>
              <a:t> et al. 1998</a:t>
            </a:r>
          </a:p>
          <a:p>
            <a:pPr lvl="1"/>
            <a:r>
              <a:rPr lang="en-US" dirty="0" smtClean="0"/>
              <a:t>Gutierrez et al. 2011</a:t>
            </a:r>
          </a:p>
          <a:p>
            <a:pPr lvl="1"/>
            <a:r>
              <a:rPr lang="en-US" dirty="0" smtClean="0"/>
              <a:t>Sainsbury et al. 2000</a:t>
            </a:r>
          </a:p>
          <a:p>
            <a:pPr lvl="1"/>
            <a:r>
              <a:rPr lang="en-US" dirty="0" err="1" smtClean="0"/>
              <a:t>Sissenwine</a:t>
            </a:r>
            <a:r>
              <a:rPr lang="en-US" dirty="0" smtClean="0"/>
              <a:t> &amp; Mace 2003</a:t>
            </a:r>
          </a:p>
        </p:txBody>
      </p:sp>
    </p:spTree>
    <p:extLst>
      <p:ext uri="{BB962C8B-B14F-4D97-AF65-F5344CB8AC3E}">
        <p14:creationId xmlns:p14="http://schemas.microsoft.com/office/powerpoint/2010/main" val="8479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123280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Bycatch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habitat, and spatial management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Ecosystem indicators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3/13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Extended single-species and multispecies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Aggregate and system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Ecological risk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assessment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4/10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Institutional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Societal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and economic considerations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fisheries </a:t>
            </a:r>
            <a:r>
              <a:rPr lang="en-US" dirty="0" smtClean="0"/>
              <a:t>is </a:t>
            </a:r>
            <a:r>
              <a:rPr lang="en-US" dirty="0"/>
              <a:t>managing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Hilborn</a:t>
            </a:r>
            <a:r>
              <a:rPr lang="en-US" dirty="0" smtClean="0"/>
              <a:t> 2007)</a:t>
            </a:r>
          </a:p>
          <a:p>
            <a:pPr marL="0" indent="0">
              <a:buNone/>
            </a:pPr>
            <a:r>
              <a:rPr lang="en-US" dirty="0" smtClean="0"/>
              <a:t>Disciplines point </a:t>
            </a:r>
            <a:r>
              <a:rPr lang="en-US" dirty="0"/>
              <a:t>to different </a:t>
            </a:r>
            <a:r>
              <a:rPr lang="en-US" dirty="0" smtClean="0"/>
              <a:t>solutions.</a:t>
            </a:r>
          </a:p>
          <a:p>
            <a:r>
              <a:rPr lang="en-US" dirty="0" smtClean="0"/>
              <a:t>Ecologists may argue for networks of </a:t>
            </a:r>
            <a:r>
              <a:rPr lang="en-US" dirty="0"/>
              <a:t>marine protected </a:t>
            </a:r>
            <a:r>
              <a:rPr lang="en-US" dirty="0" smtClean="0"/>
              <a:t>areas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conomists </a:t>
            </a:r>
            <a:r>
              <a:rPr lang="en-US" dirty="0"/>
              <a:t>argue </a:t>
            </a:r>
            <a:r>
              <a:rPr lang="en-US" dirty="0" smtClean="0"/>
              <a:t>for market</a:t>
            </a:r>
            <a:r>
              <a:rPr lang="en-US" dirty="0"/>
              <a:t>-based </a:t>
            </a:r>
            <a:r>
              <a:rPr lang="en-US" dirty="0" smtClean="0"/>
              <a:t>mechanisms.</a:t>
            </a:r>
          </a:p>
          <a:p>
            <a:r>
              <a:rPr lang="en-US" dirty="0" smtClean="0"/>
              <a:t>Sociologists </a:t>
            </a:r>
            <a:r>
              <a:rPr lang="en-US" dirty="0"/>
              <a:t>argue </a:t>
            </a:r>
            <a:r>
              <a:rPr lang="en-US" dirty="0" smtClean="0"/>
              <a:t>for community</a:t>
            </a:r>
            <a:r>
              <a:rPr lang="en-US" dirty="0"/>
              <a:t>-based </a:t>
            </a:r>
            <a:r>
              <a:rPr lang="en-US" dirty="0" smtClean="0"/>
              <a:t>management.</a:t>
            </a:r>
          </a:p>
          <a:p>
            <a:r>
              <a:rPr lang="en-US" dirty="0" smtClean="0"/>
              <a:t>Policy </a:t>
            </a:r>
            <a:r>
              <a:rPr lang="en-US" dirty="0"/>
              <a:t>makers</a:t>
            </a:r>
            <a:r>
              <a:rPr lang="en-US" dirty="0" smtClean="0"/>
              <a:t>/lawyers </a:t>
            </a:r>
            <a:r>
              <a:rPr lang="en-US" dirty="0"/>
              <a:t>support stronger legal and </a:t>
            </a:r>
            <a:r>
              <a:rPr lang="en-US" dirty="0" smtClean="0"/>
              <a:t>institutional control.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3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in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Fishers</a:t>
            </a:r>
          </a:p>
          <a:p>
            <a:r>
              <a:rPr lang="en-US" dirty="0" smtClean="0"/>
              <a:t>Fish Processors</a:t>
            </a:r>
          </a:p>
          <a:p>
            <a:r>
              <a:rPr lang="en-US" dirty="0" smtClean="0"/>
              <a:t>Consumers</a:t>
            </a:r>
          </a:p>
          <a:p>
            <a:r>
              <a:rPr lang="en-US" dirty="0" smtClean="0"/>
              <a:t>Conservation groups</a:t>
            </a:r>
          </a:p>
          <a:p>
            <a:r>
              <a:rPr lang="en-US" dirty="0" smtClean="0"/>
              <a:t>Fisheries law enforcers</a:t>
            </a:r>
          </a:p>
          <a:p>
            <a:r>
              <a:rPr lang="en-US" dirty="0" smtClean="0"/>
              <a:t>Fisheries scientists</a:t>
            </a:r>
          </a:p>
          <a:p>
            <a:r>
              <a:rPr lang="en-US" dirty="0" smtClean="0"/>
              <a:t>Fisheries Managers</a:t>
            </a:r>
          </a:p>
          <a:p>
            <a:r>
              <a:rPr lang="en-US" dirty="0" smtClean="0"/>
              <a:t>Policymakers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Fisheries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Need to address these considerations:</a:t>
            </a:r>
          </a:p>
          <a:p>
            <a:r>
              <a:rPr lang="en-US" dirty="0">
                <a:solidFill>
                  <a:schemeClr val="accent2"/>
                </a:solidFill>
              </a:rPr>
              <a:t>Economic – i.e. $$$</a:t>
            </a:r>
          </a:p>
          <a:p>
            <a:r>
              <a:rPr lang="en-US" dirty="0"/>
              <a:t>Religious</a:t>
            </a:r>
          </a:p>
          <a:p>
            <a:r>
              <a:rPr lang="en-US" dirty="0"/>
              <a:t>Historical</a:t>
            </a:r>
          </a:p>
          <a:p>
            <a:r>
              <a:rPr lang="en-US" dirty="0"/>
              <a:t>Cultural</a:t>
            </a:r>
          </a:p>
          <a:p>
            <a:r>
              <a:rPr lang="en-US" dirty="0">
                <a:solidFill>
                  <a:srgbClr val="C0504D"/>
                </a:solidFill>
              </a:rPr>
              <a:t>Sociological -  </a:t>
            </a:r>
            <a:r>
              <a:rPr lang="en-US" dirty="0" smtClean="0">
                <a:solidFill>
                  <a:srgbClr val="C0504D"/>
                </a:solidFill>
              </a:rPr>
              <a:t>e.g. </a:t>
            </a:r>
            <a:r>
              <a:rPr lang="en-US" dirty="0">
                <a:solidFill>
                  <a:srgbClr val="C0504D"/>
                </a:solidFill>
              </a:rPr>
              <a:t>jobs</a:t>
            </a:r>
          </a:p>
          <a:p>
            <a:r>
              <a:rPr lang="en-US" dirty="0"/>
              <a:t>Anthropological</a:t>
            </a:r>
          </a:p>
          <a:p>
            <a:r>
              <a:rPr lang="en-US" dirty="0"/>
              <a:t>Legal</a:t>
            </a:r>
          </a:p>
          <a:p>
            <a:r>
              <a:rPr lang="en-US" dirty="0"/>
              <a:t>Biological</a:t>
            </a:r>
          </a:p>
          <a:p>
            <a:r>
              <a:rPr lang="en-US" dirty="0">
                <a:solidFill>
                  <a:srgbClr val="C0504D"/>
                </a:solidFill>
              </a:rPr>
              <a:t>Political – see $$$ and jobs,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4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2743200" y="457200"/>
            <a:ext cx="3505200" cy="14478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Fishery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Management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57200" y="25908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Economic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0" y="45720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Conservation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Requirements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715000" y="2514600"/>
            <a:ext cx="2895600" cy="1447800"/>
          </a:xfrm>
          <a:prstGeom prst="rect">
            <a:avLst/>
          </a:prstGeom>
          <a:solidFill>
            <a:schemeClr val="accent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Social </a:t>
            </a:r>
          </a:p>
          <a:p>
            <a:pPr algn="ctr" eaLnBrk="0" hangingPunct="0"/>
            <a:r>
              <a:rPr lang="en-US" sz="3200" b="1">
                <a:solidFill>
                  <a:srgbClr val="FFFFFF"/>
                </a:solidFill>
                <a:latin typeface="Times New Roman" charset="0"/>
              </a:rPr>
              <a:t>Considerations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 flipV="1">
            <a:off x="4648200" y="2057400"/>
            <a:ext cx="0" cy="2133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rot="20249296" flipV="1">
            <a:off x="3581400" y="2362200"/>
            <a:ext cx="838200" cy="381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rot="386177" flipH="1" flipV="1">
            <a:off x="4867275" y="2292350"/>
            <a:ext cx="695325" cy="598488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7252</TotalTime>
  <Words>1800</Words>
  <Application>Microsoft Macintosh PowerPoint</Application>
  <PresentationFormat>On-screen Show (4:3)</PresentationFormat>
  <Paragraphs>287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noaa_fisheries_presentation_template_final</vt:lpstr>
      <vt:lpstr>NOAA Divider Slides</vt:lpstr>
      <vt:lpstr>NOAA Title Options</vt:lpstr>
      <vt:lpstr>GFAY_Custom</vt:lpstr>
      <vt:lpstr>MAR 530: Ecosystem Based Fisheries Management</vt:lpstr>
      <vt:lpstr>Last Time…</vt:lpstr>
      <vt:lpstr>Today’s Outline</vt:lpstr>
      <vt:lpstr>One Main Theme Throughout Course</vt:lpstr>
      <vt:lpstr>Simplified Schedule</vt:lpstr>
      <vt:lpstr>Managing fisheries is managing people</vt:lpstr>
      <vt:lpstr>People in fisheries</vt:lpstr>
      <vt:lpstr>Fisheries Managers</vt:lpstr>
      <vt:lpstr>PowerPoint Presentation</vt:lpstr>
      <vt:lpstr>Link’s Three Pillars</vt:lpstr>
      <vt:lpstr>Socio-economic considerations for EBFM</vt:lpstr>
      <vt:lpstr>Economic considerations for EBFM</vt:lpstr>
      <vt:lpstr>Economic considerations for EBFM</vt:lpstr>
      <vt:lpstr>Economic considerations for EBFM</vt:lpstr>
      <vt:lpstr>Economic considerations for EBFM</vt:lpstr>
      <vt:lpstr>Economic considerations for EBFM</vt:lpstr>
      <vt:lpstr>PowerPoint Presentation</vt:lpstr>
      <vt:lpstr>Economic considerations for EBFM</vt:lpstr>
      <vt:lpstr>Economic considerations for EBFM</vt:lpstr>
      <vt:lpstr>Economic considerations for EBFM</vt:lpstr>
      <vt:lpstr>Economic considerations for EBFM</vt:lpstr>
      <vt:lpstr>Economic considerations for EBFM</vt:lpstr>
      <vt:lpstr>Economic considerations for EBFM</vt:lpstr>
      <vt:lpstr>Economic considerations for EBFM</vt:lpstr>
      <vt:lpstr>Portfolio theory</vt:lpstr>
      <vt:lpstr>Portfolio theory: flexibility in species substitution can decrease variance in revenue (Sanchirico et al. 2005)</vt:lpstr>
      <vt:lpstr>PowerPoint Presentation</vt:lpstr>
      <vt:lpstr>Some excellent papers on this subject</vt:lpstr>
      <vt:lpstr>Economic considerations for EBFM</vt:lpstr>
      <vt:lpstr>Societal considerations for EBFM</vt:lpstr>
      <vt:lpstr>Societal considerations for EBFM</vt:lpstr>
      <vt:lpstr>Societal considerations for EBFM</vt:lpstr>
      <vt:lpstr>Societal considerations for EBFM</vt:lpstr>
      <vt:lpstr>Societal considerations for EBFM</vt:lpstr>
      <vt:lpstr>Use of societal indicators for EBFM</vt:lpstr>
      <vt:lpstr>Radar graphs</vt:lpstr>
      <vt:lpstr>Use of societal indicators for EBFM</vt:lpstr>
      <vt:lpstr>Societal considerations for EBFM</vt:lpstr>
      <vt:lpstr>Societal considerations for EBFM</vt:lpstr>
      <vt:lpstr>What do we need?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471</cp:revision>
  <dcterms:created xsi:type="dcterms:W3CDTF">2014-06-04T00:44:42Z</dcterms:created>
  <dcterms:modified xsi:type="dcterms:W3CDTF">2015-04-10T14:29:36Z</dcterms:modified>
  <cp:category/>
</cp:coreProperties>
</file>